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80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>
      <p:cViewPr varScale="1">
        <p:scale>
          <a:sx n="70" d="100"/>
          <a:sy n="70" d="100"/>
        </p:scale>
        <p:origin x="8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0615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50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45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60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24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67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21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72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34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48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41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73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67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314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68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23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31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2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34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997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12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2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54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07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98910" y="167640"/>
            <a:ext cx="402590" cy="476250"/>
          </a:xfrm>
        </p:spPr>
        <p:txBody>
          <a:bodyPr/>
          <a:lstStyle/>
          <a:p>
            <a:fld id="{9B618960-8005-486C-9A75-10CB2AAC16F9}" type="slidenum">
              <a:rPr lang="en-US" sz="2400" b="1" smtClean="0"/>
              <a:t>1</a:t>
            </a:fld>
            <a:endParaRPr lang="en-US" sz="2400" b="1"/>
          </a:p>
        </p:txBody>
      </p:sp>
      <p:sp>
        <p:nvSpPr>
          <p:cNvPr id="9" name="Text Placeholder 2"/>
          <p:cNvSpPr txBox="1"/>
          <p:nvPr/>
        </p:nvSpPr>
        <p:spPr>
          <a:xfrm>
            <a:off x="3676269" y="5333949"/>
            <a:ext cx="6862118" cy="8445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charset="0"/>
                <a:cs typeface="Cambria Math" panose="02040503050406030204" charset="0"/>
              </a:rPr>
              <a:t>Group: </a:t>
            </a:r>
            <a:r>
              <a:rPr lang="en-US" sz="2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charset="0"/>
                <a:cs typeface="Cambria Math" panose="02040503050406030204" charset="0"/>
              </a:rPr>
              <a:t>Esharib</a:t>
            </a:r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charset="0"/>
                <a:cs typeface="Cambria Math" panose="02040503050406030204" charset="0"/>
              </a:rPr>
              <a:t> and  -----------</a:t>
            </a:r>
          </a:p>
          <a:p>
            <a:pPr algn="just"/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charset="0"/>
                <a:cs typeface="Cambria Math" panose="02040503050406030204" charset="0"/>
              </a:rPr>
              <a:t>Course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charset="0"/>
                <a:cs typeface="Cambria Math" panose="02040503050406030204" charset="0"/>
              </a:rPr>
              <a:t>Tittle: </a:t>
            </a:r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charset="0"/>
                <a:cs typeface="Cambria Math" panose="02040503050406030204" charset="0"/>
              </a:rPr>
              <a:t>RDBMS LAB</a:t>
            </a: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charset="0"/>
              <a:cs typeface="Cambria Math" panose="02040503050406030204" charset="0"/>
            </a:endParaRPr>
          </a:p>
          <a:p>
            <a:pPr algn="just"/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charset="0"/>
                <a:cs typeface="Cambria Math" panose="02040503050406030204" charset="0"/>
              </a:rPr>
              <a:t>Course </a:t>
            </a:r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charset="0"/>
                <a:cs typeface="Cambria Math" panose="02040503050406030204" charset="0"/>
              </a:rPr>
              <a:t>Code:CSSE-403</a:t>
            </a: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charset="0"/>
              <a:cs typeface="Cambria Math" panose="02040503050406030204" charset="0"/>
            </a:endParaRPr>
          </a:p>
          <a:p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charset="0"/>
              <a:cs typeface="Cambria Math" panose="02040503050406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918335" y="2399030"/>
            <a:ext cx="8355965" cy="1753235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440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mbria Math" panose="02040503050406030204" charset="0"/>
                <a:cs typeface="Cambria Math" panose="02040503050406030204" charset="0"/>
              </a:rPr>
              <a:t> </a:t>
            </a:r>
            <a:r>
              <a:rPr lang="en-US" sz="440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MV Boli" panose="02000500030200090000" charset="0"/>
                <a:cs typeface="MV Boli" panose="02000500030200090000" charset="0"/>
              </a:rPr>
              <a:t> </a:t>
            </a:r>
            <a:r>
              <a:rPr lang="en-US" sz="540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MV Boli" panose="02000500030200090000" charset="0"/>
                <a:cs typeface="MV Boli" panose="02000500030200090000" charset="0"/>
              </a:rPr>
              <a:t>Hotel Management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451" y="563880"/>
            <a:ext cx="8936143" cy="36556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45740" y="4632960"/>
            <a:ext cx="637794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Clicking </a:t>
            </a:r>
            <a:r>
              <a:rPr lang="en-US" altLang="en-GB" sz="2400" b="1" dirty="0">
                <a:solidFill>
                  <a:srgbClr val="000000"/>
                </a:solidFill>
                <a:cs typeface="+mn-lt"/>
                <a:sym typeface="+mn-ea"/>
              </a:rPr>
              <a:t>Customer,</a:t>
            </a:r>
            <a:r>
              <a:rPr lang="en-GB" sz="2400" b="1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the 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Admin</a:t>
            </a: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 will be able to </a:t>
            </a:r>
            <a:r>
              <a:rPr lang="en-US" altLang="en-GB" sz="2400" b="1" dirty="0">
                <a:solidFill>
                  <a:srgbClr val="000000"/>
                </a:solidFill>
                <a:cs typeface="+mn-lt"/>
                <a:sym typeface="+mn-ea"/>
              </a:rPr>
              <a:t>view the Customer</a:t>
            </a: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 information</a:t>
            </a:r>
            <a:r>
              <a:rPr lang="en-GB" sz="1400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endParaRPr lang="en-US" sz="1400" dirty="0">
              <a:cs typeface="+mn-lt"/>
            </a:endParaRP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439525" y="167640"/>
            <a:ext cx="5619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10</a:t>
            </a:fld>
            <a:endParaRPr lang="en-US" sz="24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64" y="282575"/>
            <a:ext cx="8993875" cy="4104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45740" y="4632960"/>
            <a:ext cx="6377940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Clicking </a:t>
            </a:r>
            <a:r>
              <a:rPr lang="en-US" altLang="en-GB" sz="2400" b="1" dirty="0">
                <a:solidFill>
                  <a:srgbClr val="000000"/>
                </a:solidFill>
                <a:cs typeface="+mn-lt"/>
                <a:sym typeface="+mn-ea"/>
              </a:rPr>
              <a:t>More Customer Info.,</a:t>
            </a:r>
            <a:r>
              <a:rPr lang="en-GB" sz="2400" b="1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the 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Admin</a:t>
            </a: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 will be able to 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view more information about customer</a:t>
            </a:r>
            <a:r>
              <a:rPr lang="en-GB" sz="1400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endParaRPr lang="en-US" sz="1400" dirty="0">
              <a:cs typeface="+mn-lt"/>
            </a:endParaRP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439525" y="167640"/>
            <a:ext cx="5619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11</a:t>
            </a:fld>
            <a:endParaRPr lang="en-US" sz="24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shot (6)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14070" y="3465195"/>
            <a:ext cx="5048250" cy="3002915"/>
          </a:xfrm>
          <a:prstGeom prst="rect">
            <a:avLst/>
          </a:prstGeom>
        </p:spPr>
      </p:pic>
      <p:pic>
        <p:nvPicPr>
          <p:cNvPr id="11" name="Content Placeholder 10" descr="Screenshot (5)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37580" y="449580"/>
            <a:ext cx="5385435" cy="219075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706755" y="704215"/>
            <a:ext cx="386397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000" dirty="0">
                <a:solidFill>
                  <a:srgbClr val="000000"/>
                </a:solidFill>
                <a:cs typeface="+mn-lt"/>
                <a:sym typeface="+mn-ea"/>
              </a:rPr>
              <a:t>Clicking</a:t>
            </a:r>
            <a:r>
              <a:rPr lang="en-US" altLang="en-GB" sz="2000" dirty="0">
                <a:solidFill>
                  <a:srgbClr val="000000"/>
                </a:solidFill>
                <a:cs typeface="+mn-lt"/>
                <a:sym typeface="+mn-ea"/>
              </a:rPr>
              <a:t> on</a:t>
            </a:r>
            <a:r>
              <a:rPr lang="en-GB" sz="2000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US" altLang="en-GB" sz="2000" b="1" dirty="0">
                <a:solidFill>
                  <a:srgbClr val="000000"/>
                </a:solidFill>
                <a:cs typeface="+mn-lt"/>
                <a:sym typeface="+mn-ea"/>
              </a:rPr>
              <a:t>Room,</a:t>
            </a:r>
            <a:r>
              <a:rPr lang="en-GB" sz="2000" b="1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GB" sz="2000" dirty="0">
                <a:solidFill>
                  <a:srgbClr val="000000"/>
                </a:solidFill>
                <a:cs typeface="+mn-lt"/>
                <a:sym typeface="+mn-ea"/>
              </a:rPr>
              <a:t>the </a:t>
            </a:r>
            <a:r>
              <a:rPr lang="en-US" altLang="en-GB" sz="2000" dirty="0">
                <a:solidFill>
                  <a:srgbClr val="000000"/>
                </a:solidFill>
                <a:cs typeface="+mn-lt"/>
                <a:sym typeface="+mn-ea"/>
              </a:rPr>
              <a:t>Admin</a:t>
            </a:r>
            <a:r>
              <a:rPr lang="en-GB" sz="2000" dirty="0">
                <a:solidFill>
                  <a:srgbClr val="000000"/>
                </a:solidFill>
                <a:cs typeface="+mn-lt"/>
                <a:sym typeface="+mn-ea"/>
              </a:rPr>
              <a:t> will be able to </a:t>
            </a:r>
            <a:r>
              <a:rPr lang="en-US" altLang="en-GB" sz="2000" dirty="0">
                <a:solidFill>
                  <a:srgbClr val="000000"/>
                </a:solidFill>
                <a:cs typeface="+mn-lt"/>
                <a:sym typeface="+mn-ea"/>
              </a:rPr>
              <a:t>add, update, view and delete  information about rooms</a:t>
            </a:r>
            <a:r>
              <a:rPr lang="en-GB" sz="2000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6580505" y="3974465"/>
            <a:ext cx="386397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000" dirty="0">
                <a:solidFill>
                  <a:srgbClr val="000000"/>
                </a:solidFill>
                <a:cs typeface="+mn-lt"/>
                <a:sym typeface="+mn-ea"/>
              </a:rPr>
              <a:t>Clicking</a:t>
            </a:r>
            <a:r>
              <a:rPr lang="en-US" altLang="en-GB" sz="2000" dirty="0">
                <a:solidFill>
                  <a:srgbClr val="000000"/>
                </a:solidFill>
                <a:cs typeface="+mn-lt"/>
                <a:sym typeface="+mn-ea"/>
              </a:rPr>
              <a:t> on</a:t>
            </a:r>
            <a:r>
              <a:rPr lang="en-GB" sz="2000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US" altLang="en-GB" sz="2000" b="1" dirty="0">
                <a:solidFill>
                  <a:srgbClr val="000000"/>
                </a:solidFill>
                <a:cs typeface="+mn-lt"/>
                <a:sym typeface="+mn-ea"/>
              </a:rPr>
              <a:t>Meal,</a:t>
            </a:r>
            <a:r>
              <a:rPr lang="en-GB" sz="2000" b="1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GB" sz="2000" dirty="0">
                <a:solidFill>
                  <a:srgbClr val="000000"/>
                </a:solidFill>
                <a:cs typeface="+mn-lt"/>
                <a:sym typeface="+mn-ea"/>
              </a:rPr>
              <a:t>the </a:t>
            </a:r>
            <a:r>
              <a:rPr lang="en-US" altLang="en-GB" sz="2000" dirty="0">
                <a:solidFill>
                  <a:srgbClr val="000000"/>
                </a:solidFill>
                <a:cs typeface="+mn-lt"/>
                <a:sym typeface="+mn-ea"/>
              </a:rPr>
              <a:t>Admin</a:t>
            </a:r>
            <a:r>
              <a:rPr lang="en-GB" sz="2000" dirty="0">
                <a:solidFill>
                  <a:srgbClr val="000000"/>
                </a:solidFill>
                <a:cs typeface="+mn-lt"/>
                <a:sym typeface="+mn-ea"/>
              </a:rPr>
              <a:t> will be able to </a:t>
            </a:r>
            <a:r>
              <a:rPr lang="en-US" altLang="en-GB" sz="2000" dirty="0">
                <a:solidFill>
                  <a:srgbClr val="000000"/>
                </a:solidFill>
                <a:cs typeface="+mn-lt"/>
                <a:sym typeface="+mn-ea"/>
              </a:rPr>
              <a:t>add, update, view and delete  information about meals</a:t>
            </a:r>
            <a:r>
              <a:rPr lang="en-GB" sz="2000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439525" y="167640"/>
            <a:ext cx="5619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12</a:t>
            </a:fld>
            <a:endParaRPr lang="en-US" sz="24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680" y="1233405"/>
            <a:ext cx="6498590" cy="4337849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458470" y="2700020"/>
            <a:ext cx="386397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000" dirty="0">
                <a:solidFill>
                  <a:srgbClr val="000000"/>
                </a:solidFill>
                <a:cs typeface="+mn-lt"/>
                <a:sym typeface="+mn-ea"/>
              </a:rPr>
              <a:t>Clicking</a:t>
            </a:r>
            <a:r>
              <a:rPr lang="en-US" altLang="en-GB" sz="2000" dirty="0">
                <a:solidFill>
                  <a:srgbClr val="000000"/>
                </a:solidFill>
                <a:cs typeface="+mn-lt"/>
                <a:sym typeface="+mn-ea"/>
              </a:rPr>
              <a:t> on</a:t>
            </a:r>
            <a:r>
              <a:rPr lang="en-GB" sz="2000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US" altLang="en-GB" sz="2000" b="1" dirty="0">
                <a:solidFill>
                  <a:srgbClr val="000000"/>
                </a:solidFill>
                <a:cs typeface="+mn-lt"/>
                <a:sym typeface="+mn-ea"/>
              </a:rPr>
              <a:t>Report,</a:t>
            </a:r>
            <a:r>
              <a:rPr lang="en-GB" sz="2000" b="1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GB" sz="2000" dirty="0">
                <a:solidFill>
                  <a:srgbClr val="000000"/>
                </a:solidFill>
                <a:cs typeface="+mn-lt"/>
                <a:sym typeface="+mn-ea"/>
              </a:rPr>
              <a:t>the </a:t>
            </a:r>
            <a:r>
              <a:rPr lang="en-US" altLang="en-GB" sz="2000" dirty="0">
                <a:solidFill>
                  <a:srgbClr val="000000"/>
                </a:solidFill>
                <a:cs typeface="+mn-lt"/>
                <a:sym typeface="+mn-ea"/>
              </a:rPr>
              <a:t>Admin</a:t>
            </a:r>
            <a:r>
              <a:rPr lang="en-GB" sz="2000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US" altLang="en-GB" sz="2000" dirty="0">
                <a:solidFill>
                  <a:srgbClr val="000000"/>
                </a:solidFill>
                <a:cs typeface="+mn-lt"/>
                <a:sym typeface="+mn-ea"/>
              </a:rPr>
              <a:t>can view  </a:t>
            </a:r>
            <a:r>
              <a:rPr lang="en-US" sz="2000" dirty="0">
                <a:solidFill>
                  <a:srgbClr val="000000"/>
                </a:solidFill>
                <a:cs typeface="+mn-lt"/>
                <a:sym typeface="+mn-ea"/>
              </a:rPr>
              <a:t>the customers’ review</a:t>
            </a: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439525" y="167640"/>
            <a:ext cx="5619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13</a:t>
            </a:fld>
            <a:endParaRPr lang="en-US" sz="24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/>
          <p:cNvSpPr txBox="1"/>
          <p:nvPr/>
        </p:nvSpPr>
        <p:spPr>
          <a:xfrm>
            <a:off x="1003300" y="511810"/>
            <a:ext cx="6257925" cy="811530"/>
          </a:xfrm>
          <a:prstGeom prst="rect">
            <a:avLst/>
          </a:prstGeom>
          <a:gradFill>
            <a:gsLst>
              <a:gs pos="45000">
                <a:schemeClr val="accent5">
                  <a:lumMod val="110000"/>
                  <a:satMod val="105000"/>
                  <a:tint val="6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600" dirty="0">
                <a:solidFill>
                  <a:srgbClr val="7CA6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Receptionist Mode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5630" y="1936750"/>
            <a:ext cx="2517775" cy="364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0000"/>
                </a:solidFill>
                <a:cs typeface="+mn-lt"/>
              </a:rPr>
              <a:t>L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ogin successfully, </a:t>
            </a:r>
            <a:r>
              <a:rPr lang="en-US" sz="1400" b="0" i="0" u="none" strike="noStrike" baseline="0" dirty="0">
                <a:solidFill>
                  <a:srgbClr val="000000"/>
                </a:solidFill>
                <a:cs typeface="+mn-lt"/>
              </a:rPr>
              <a:t>a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en-GB" sz="1400" b="0" i="0" u="none" strike="noStrike" baseline="0" dirty="0">
                <a:solidFill>
                  <a:srgbClr val="000000"/>
                </a:solidFill>
                <a:cs typeface="+mn-lt"/>
              </a:rPr>
              <a:t>Receptionist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 can view the </a:t>
            </a:r>
            <a:r>
              <a:rPr lang="en-US" altLang="en-GB" sz="1400" b="1" i="0" u="none" strike="noStrike" baseline="0" dirty="0">
                <a:solidFill>
                  <a:srgbClr val="000000"/>
                </a:solidFill>
                <a:cs typeface="+mn-lt"/>
              </a:rPr>
              <a:t>Stuff Dashboard</a:t>
            </a:r>
            <a:r>
              <a:rPr lang="en-GB" sz="1400" b="1" i="0" u="none" strike="noStrike" baseline="0" dirty="0">
                <a:solidFill>
                  <a:srgbClr val="000000"/>
                </a:solidFill>
                <a:cs typeface="+mn-lt"/>
              </a:rPr>
              <a:t> 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of the </a:t>
            </a:r>
            <a:r>
              <a:rPr lang="en-US" altLang="en-GB" sz="1400" b="0" i="0" u="none" strike="noStrike" baseline="0" dirty="0">
                <a:solidFill>
                  <a:srgbClr val="000000"/>
                </a:solidFill>
                <a:cs typeface="+mn-lt"/>
              </a:rPr>
              <a:t>Hotel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en-GB" sz="1400" b="0" i="0" u="none" strike="noStrike" baseline="0" dirty="0">
                <a:solidFill>
                  <a:srgbClr val="000000"/>
                </a:solidFill>
                <a:cs typeface="+mn-lt"/>
              </a:rPr>
              <a:t>M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anagement </a:t>
            </a:r>
            <a:r>
              <a:rPr lang="en-US" altLang="en-GB" sz="1400" b="0" i="0" u="none" strike="noStrike" baseline="0" dirty="0">
                <a:solidFill>
                  <a:srgbClr val="000000"/>
                </a:solidFill>
                <a:cs typeface="+mn-lt"/>
              </a:rPr>
              <a:t>S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ystem.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0000"/>
                </a:solidFill>
                <a:cs typeface="+mn-lt"/>
              </a:rPr>
              <a:t>A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en-GB" sz="1400" b="0" i="0" u="none" strike="noStrike" baseline="0" dirty="0">
                <a:solidFill>
                  <a:srgbClr val="000000"/>
                </a:solidFill>
                <a:cs typeface="+mn-lt"/>
              </a:rPr>
              <a:t>Receptionist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 can </a:t>
            </a:r>
            <a:r>
              <a:rPr lang="en-US" altLang="en-GB" sz="1400" dirty="0">
                <a:solidFill>
                  <a:srgbClr val="000000"/>
                </a:solidFill>
                <a:cs typeface="+mn-lt"/>
                <a:sym typeface="+mn-ea"/>
              </a:rPr>
              <a:t>a</a:t>
            </a:r>
            <a:r>
              <a:rPr lang="en-GB" sz="1400" b="1" dirty="0">
                <a:solidFill>
                  <a:srgbClr val="000000"/>
                </a:solidFill>
                <a:cs typeface="+mn-lt"/>
                <a:sym typeface="+mn-ea"/>
              </a:rPr>
              <a:t>dd, </a:t>
            </a:r>
            <a:r>
              <a:rPr lang="en-US" altLang="en-GB" sz="1400" b="1" dirty="0">
                <a:solidFill>
                  <a:srgbClr val="000000"/>
                </a:solidFill>
                <a:cs typeface="+mn-lt"/>
                <a:sym typeface="+mn-ea"/>
              </a:rPr>
              <a:t>v</a:t>
            </a:r>
            <a:r>
              <a:rPr lang="en-GB" sz="1400" b="1" dirty="0">
                <a:solidFill>
                  <a:srgbClr val="000000"/>
                </a:solidFill>
                <a:cs typeface="+mn-lt"/>
                <a:sym typeface="+mn-ea"/>
              </a:rPr>
              <a:t>iew, </a:t>
            </a:r>
            <a:r>
              <a:rPr lang="en-US" altLang="en-GB" sz="1400" b="1" dirty="0">
                <a:solidFill>
                  <a:srgbClr val="000000"/>
                </a:solidFill>
                <a:cs typeface="+mn-lt"/>
                <a:sym typeface="+mn-ea"/>
              </a:rPr>
              <a:t>u</a:t>
            </a:r>
            <a:r>
              <a:rPr lang="en-GB" sz="1400" b="1" dirty="0">
                <a:solidFill>
                  <a:srgbClr val="000000"/>
                </a:solidFill>
                <a:cs typeface="+mn-lt"/>
                <a:sym typeface="+mn-ea"/>
              </a:rPr>
              <a:t>pdate, </a:t>
            </a:r>
            <a:r>
              <a:rPr lang="en-US" altLang="en-GB" sz="1400" b="1" dirty="0">
                <a:solidFill>
                  <a:srgbClr val="000000"/>
                </a:solidFill>
                <a:cs typeface="+mn-lt"/>
                <a:sym typeface="+mn-ea"/>
              </a:rPr>
              <a:t>d</a:t>
            </a:r>
            <a:r>
              <a:rPr lang="en-GB" sz="1400" b="1" dirty="0">
                <a:solidFill>
                  <a:srgbClr val="000000"/>
                </a:solidFill>
                <a:cs typeface="+mn-lt"/>
                <a:sym typeface="+mn-ea"/>
              </a:rPr>
              <a:t>elete</a:t>
            </a:r>
            <a:r>
              <a:rPr lang="en-US" altLang="en-GB" sz="1400" b="1" i="0" u="none" strike="noStrike" baseline="0" dirty="0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en-GB" sz="1400" b="0" i="0" u="none" strike="noStrike" baseline="0" dirty="0">
                <a:solidFill>
                  <a:srgbClr val="000000"/>
                </a:solidFill>
                <a:cs typeface="+mn-lt"/>
              </a:rPr>
              <a:t>customer information, and update their bill. They also </a:t>
            </a:r>
            <a:r>
              <a:rPr lang="en-US" altLang="en-GB" sz="1400" b="1" i="0" u="none" strike="noStrike" baseline="0" dirty="0">
                <a:solidFill>
                  <a:srgbClr val="000000"/>
                </a:solidFill>
                <a:cs typeface="+mn-lt"/>
              </a:rPr>
              <a:t>v</a:t>
            </a:r>
            <a:r>
              <a:rPr lang="en-GB" sz="1400" b="1" i="0" u="none" strike="noStrike" baseline="0" dirty="0">
                <a:solidFill>
                  <a:srgbClr val="000000"/>
                </a:solidFill>
                <a:cs typeface="+mn-lt"/>
              </a:rPr>
              <a:t>ie</a:t>
            </a:r>
            <a:r>
              <a:rPr lang="en-US" altLang="en-GB" sz="1400" b="1" i="0" u="none" strike="noStrike" baseline="0" dirty="0">
                <a:solidFill>
                  <a:srgbClr val="000000"/>
                </a:solidFill>
                <a:cs typeface="+mn-lt"/>
              </a:rPr>
              <a:t>w 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the information</a:t>
            </a:r>
            <a:r>
              <a:rPr lang="en-US" altLang="en-GB" sz="1400" b="0" i="0" u="none" strike="noStrike" baseline="0" dirty="0">
                <a:solidFill>
                  <a:srgbClr val="000000"/>
                </a:solidFill>
                <a:cs typeface="+mn-lt"/>
              </a:rPr>
              <a:t> of rooms and meals.</a:t>
            </a:r>
          </a:p>
        </p:txBody>
      </p:sp>
      <p:pic>
        <p:nvPicPr>
          <p:cNvPr id="8" name="Content Placeholder 7" descr="Screenshot (12)"/>
          <p:cNvPicPr>
            <a:picLocks noGrp="1" noChangeAspect="1"/>
          </p:cNvPicPr>
          <p:nvPr>
            <p:ph idx="1"/>
          </p:nvPr>
        </p:nvPicPr>
        <p:blipFill>
          <a:blip r:embed="rId3"/>
          <a:srcRect t="2359"/>
          <a:stretch>
            <a:fillRect/>
          </a:stretch>
        </p:blipFill>
        <p:spPr>
          <a:xfrm>
            <a:off x="3721735" y="1483995"/>
            <a:ext cx="8007985" cy="4836160"/>
          </a:xfrm>
          <a:prstGeom prst="rect">
            <a:avLst/>
          </a:prstGeom>
        </p:spPr>
      </p:pic>
      <p:sp>
        <p:nvSpPr>
          <p:cNvPr id="2" name="Slide Number Placeholder 3"/>
          <p:cNvSpPr>
            <a:spLocks noGrp="1"/>
          </p:cNvSpPr>
          <p:nvPr/>
        </p:nvSpPr>
        <p:spPr>
          <a:xfrm>
            <a:off x="11439525" y="167640"/>
            <a:ext cx="5619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14</a:t>
            </a:fld>
            <a:endParaRPr lang="en-US" sz="24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475" y="1322804"/>
            <a:ext cx="7069455" cy="39558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25550" y="1167765"/>
            <a:ext cx="2604770" cy="4523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Clicking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 on </a:t>
            </a:r>
            <a:r>
              <a:rPr lang="en-US" altLang="en-GB" sz="2400" b="1" dirty="0">
                <a:solidFill>
                  <a:srgbClr val="000000"/>
                </a:solidFill>
                <a:cs typeface="+mn-lt"/>
                <a:sym typeface="+mn-ea"/>
              </a:rPr>
              <a:t>Customer,</a:t>
            </a:r>
            <a:r>
              <a:rPr lang="en-GB" sz="2400" b="1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the 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Receptionist</a:t>
            </a: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 wil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l</a:t>
            </a: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 able to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US" altLang="en-GB" sz="2400" b="1" dirty="0">
                <a:solidFill>
                  <a:srgbClr val="000000"/>
                </a:solidFill>
                <a:cs typeface="+mn-lt"/>
                <a:sym typeface="+mn-ea"/>
              </a:rPr>
              <a:t>add, update, delete, view 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the Customers’ basic</a:t>
            </a: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 information</a:t>
            </a:r>
            <a:r>
              <a:rPr lang="en-GB" sz="1400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endParaRPr lang="en-US" sz="1400" dirty="0">
              <a:cs typeface="+mn-lt"/>
            </a:endParaRP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439525" y="167640"/>
            <a:ext cx="5619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15</a:t>
            </a:fld>
            <a:endParaRPr lang="en-US" sz="24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shot (14)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6850" y="952500"/>
            <a:ext cx="7277735" cy="4953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4085" y="1167765"/>
            <a:ext cx="2604770" cy="4523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Clicking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 on </a:t>
            </a:r>
            <a:r>
              <a:rPr lang="en-US" altLang="en-GB" sz="2400" b="1" dirty="0">
                <a:solidFill>
                  <a:srgbClr val="000000"/>
                </a:solidFill>
                <a:cs typeface="+mn-lt"/>
                <a:sym typeface="+mn-ea"/>
              </a:rPr>
              <a:t>Room Booking,</a:t>
            </a:r>
            <a:r>
              <a:rPr lang="en-GB" sz="2400" b="1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the 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Receptionist</a:t>
            </a: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 wil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l</a:t>
            </a: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 able to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US" altLang="en-GB" sz="2400" b="1" dirty="0">
                <a:solidFill>
                  <a:srgbClr val="000000"/>
                </a:solidFill>
                <a:cs typeface="+mn-lt"/>
                <a:sym typeface="+mn-ea"/>
              </a:rPr>
              <a:t>add, update, delete, view 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the Customers others</a:t>
            </a: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 information</a:t>
            </a:r>
            <a:r>
              <a:rPr lang="en-GB" sz="1400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endParaRPr lang="en-US" sz="1400" dirty="0">
              <a:cs typeface="+mn-lt"/>
            </a:endParaRP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439525" y="167640"/>
            <a:ext cx="5619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16</a:t>
            </a:fld>
            <a:endParaRPr lang="en-US" sz="24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shot (15)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5270" y="531495"/>
            <a:ext cx="9140825" cy="39300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5270" y="4823460"/>
            <a:ext cx="884809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Clicking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 on </a:t>
            </a:r>
            <a:r>
              <a:rPr lang="en-US" altLang="en-GB" sz="2400" b="1" dirty="0">
                <a:solidFill>
                  <a:srgbClr val="000000"/>
                </a:solidFill>
                <a:cs typeface="+mn-lt"/>
                <a:sym typeface="+mn-ea"/>
              </a:rPr>
              <a:t>Pay Bill,</a:t>
            </a:r>
            <a:r>
              <a:rPr lang="en-GB" sz="2400" b="1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the 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Receptionist</a:t>
            </a: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 wil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l</a:t>
            </a: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 able to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US" altLang="en-GB" sz="2400" b="1" dirty="0">
                <a:solidFill>
                  <a:srgbClr val="000000"/>
                </a:solidFill>
                <a:cs typeface="+mn-lt"/>
                <a:sym typeface="+mn-ea"/>
              </a:rPr>
              <a:t>update 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and </a:t>
            </a:r>
            <a:r>
              <a:rPr lang="en-US" altLang="en-GB" sz="2400" b="1" dirty="0">
                <a:solidFill>
                  <a:srgbClr val="000000"/>
                </a:solidFill>
                <a:cs typeface="+mn-lt"/>
                <a:sym typeface="+mn-ea"/>
              </a:rPr>
              <a:t>view 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the Customers’ </a:t>
            </a:r>
            <a:r>
              <a:rPr lang="en-US" sz="2400" dirty="0">
                <a:solidFill>
                  <a:srgbClr val="000000"/>
                </a:solidFill>
                <a:cs typeface="+mn-lt"/>
                <a:sym typeface="+mn-ea"/>
              </a:rPr>
              <a:t>billing information</a:t>
            </a:r>
            <a:endParaRPr lang="en-US" sz="1400" dirty="0">
              <a:cs typeface="+mn-lt"/>
            </a:endParaRP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439525" y="167640"/>
            <a:ext cx="5619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17</a:t>
            </a:fld>
            <a:endParaRPr lang="en-US" sz="24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Screenshot (16)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197600" y="327660"/>
            <a:ext cx="5384800" cy="3152775"/>
          </a:xfrm>
          <a:prstGeom prst="rect">
            <a:avLst/>
          </a:prstGeom>
        </p:spPr>
      </p:pic>
      <p:pic>
        <p:nvPicPr>
          <p:cNvPr id="10" name="Content Placeholder 9" descr="Screenshot (17)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25170" y="3655695"/>
            <a:ext cx="5384800" cy="260096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1002030" y="938530"/>
            <a:ext cx="401701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Clicking</a:t>
            </a:r>
            <a:r>
              <a:rPr lang="en-US" altLang="en-GB" dirty="0">
                <a:solidFill>
                  <a:srgbClr val="000000"/>
                </a:solidFill>
                <a:cs typeface="+mn-lt"/>
                <a:sym typeface="+mn-ea"/>
              </a:rPr>
              <a:t> on </a:t>
            </a:r>
            <a:r>
              <a:rPr lang="en-US" altLang="en-GB" b="1" dirty="0">
                <a:solidFill>
                  <a:srgbClr val="000000"/>
                </a:solidFill>
                <a:cs typeface="+mn-lt"/>
                <a:sym typeface="+mn-ea"/>
              </a:rPr>
              <a:t>Room Details,</a:t>
            </a:r>
            <a:r>
              <a:rPr lang="en-GB" b="1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the </a:t>
            </a:r>
            <a:r>
              <a:rPr lang="en-US" altLang="en-GB" dirty="0">
                <a:solidFill>
                  <a:srgbClr val="000000"/>
                </a:solidFill>
                <a:cs typeface="+mn-lt"/>
                <a:sym typeface="+mn-ea"/>
              </a:rPr>
              <a:t>Receptionist</a:t>
            </a: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 wil</a:t>
            </a:r>
            <a:r>
              <a:rPr lang="en-US" altLang="en-GB" dirty="0">
                <a:solidFill>
                  <a:srgbClr val="000000"/>
                </a:solidFill>
                <a:cs typeface="+mn-lt"/>
                <a:sym typeface="+mn-ea"/>
              </a:rPr>
              <a:t>l</a:t>
            </a: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US" altLang="en-GB" dirty="0">
                <a:solidFill>
                  <a:srgbClr val="000000"/>
                </a:solidFill>
                <a:cs typeface="+mn-lt"/>
                <a:sym typeface="+mn-ea"/>
              </a:rPr>
              <a:t>only </a:t>
            </a: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able to</a:t>
            </a:r>
            <a:r>
              <a:rPr lang="en-US" altLang="en-GB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US" altLang="en-GB" b="1" dirty="0">
                <a:solidFill>
                  <a:srgbClr val="000000"/>
                </a:solidFill>
                <a:cs typeface="+mn-lt"/>
                <a:sym typeface="+mn-ea"/>
              </a:rPr>
              <a:t>view </a:t>
            </a:r>
            <a:r>
              <a:rPr lang="en-US" altLang="en-GB" dirty="0">
                <a:solidFill>
                  <a:srgbClr val="000000"/>
                </a:solidFill>
                <a:cs typeface="+mn-lt"/>
                <a:sym typeface="+mn-ea"/>
              </a:rPr>
              <a:t>the rooms</a:t>
            </a:r>
            <a:r>
              <a:rPr lang="en-US" dirty="0">
                <a:solidFill>
                  <a:srgbClr val="000000"/>
                </a:solidFill>
                <a:cs typeface="+mn-lt"/>
                <a:sym typeface="+mn-ea"/>
              </a:rPr>
              <a:t> information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6553835" y="4194175"/>
            <a:ext cx="401701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Clicking</a:t>
            </a:r>
            <a:r>
              <a:rPr lang="en-US" altLang="en-GB" dirty="0">
                <a:solidFill>
                  <a:srgbClr val="000000"/>
                </a:solidFill>
                <a:cs typeface="+mn-lt"/>
                <a:sym typeface="+mn-ea"/>
              </a:rPr>
              <a:t> on </a:t>
            </a:r>
            <a:r>
              <a:rPr lang="en-US" altLang="en-GB" b="1" dirty="0">
                <a:solidFill>
                  <a:srgbClr val="000000"/>
                </a:solidFill>
                <a:cs typeface="+mn-lt"/>
                <a:sym typeface="+mn-ea"/>
              </a:rPr>
              <a:t>Meal Details,</a:t>
            </a:r>
            <a:r>
              <a:rPr lang="en-GB" b="1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the </a:t>
            </a:r>
            <a:r>
              <a:rPr lang="en-US" altLang="en-GB" dirty="0">
                <a:solidFill>
                  <a:srgbClr val="000000"/>
                </a:solidFill>
                <a:cs typeface="+mn-lt"/>
                <a:sym typeface="+mn-ea"/>
              </a:rPr>
              <a:t>Receptionist</a:t>
            </a: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 wil</a:t>
            </a:r>
            <a:r>
              <a:rPr lang="en-US" altLang="en-GB" dirty="0">
                <a:solidFill>
                  <a:srgbClr val="000000"/>
                </a:solidFill>
                <a:cs typeface="+mn-lt"/>
                <a:sym typeface="+mn-ea"/>
              </a:rPr>
              <a:t>l</a:t>
            </a: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US" altLang="en-GB" dirty="0">
                <a:solidFill>
                  <a:srgbClr val="000000"/>
                </a:solidFill>
                <a:cs typeface="+mn-lt"/>
                <a:sym typeface="+mn-ea"/>
              </a:rPr>
              <a:t>only </a:t>
            </a: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able to</a:t>
            </a:r>
            <a:r>
              <a:rPr lang="en-US" altLang="en-GB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US" altLang="en-GB" b="1" dirty="0">
                <a:solidFill>
                  <a:srgbClr val="000000"/>
                </a:solidFill>
                <a:cs typeface="+mn-lt"/>
                <a:sym typeface="+mn-ea"/>
              </a:rPr>
              <a:t>view </a:t>
            </a:r>
            <a:r>
              <a:rPr lang="en-US" altLang="en-GB" dirty="0">
                <a:solidFill>
                  <a:srgbClr val="000000"/>
                </a:solidFill>
                <a:cs typeface="+mn-lt"/>
                <a:sym typeface="+mn-ea"/>
              </a:rPr>
              <a:t>the meals</a:t>
            </a:r>
            <a:r>
              <a:rPr lang="en-US" dirty="0">
                <a:solidFill>
                  <a:srgbClr val="000000"/>
                </a:solidFill>
                <a:cs typeface="+mn-lt"/>
                <a:sym typeface="+mn-ea"/>
              </a:rPr>
              <a:t> information</a:t>
            </a:r>
            <a:endParaRPr lang="en-US"/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439525" y="167640"/>
            <a:ext cx="5619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18</a:t>
            </a:fld>
            <a:endParaRPr lang="en-US" sz="24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shot (8)"/>
          <p:cNvPicPr>
            <a:picLocks noGrp="1" noChangeAspect="1"/>
          </p:cNvPicPr>
          <p:nvPr>
            <p:ph idx="1"/>
          </p:nvPr>
        </p:nvPicPr>
        <p:blipFill>
          <a:blip r:embed="rId3"/>
          <a:srcRect t="2508"/>
          <a:stretch>
            <a:fillRect/>
          </a:stretch>
        </p:blipFill>
        <p:spPr>
          <a:xfrm>
            <a:off x="4496435" y="1800860"/>
            <a:ext cx="6927215" cy="3973830"/>
          </a:xfrm>
          <a:prstGeom prst="rect">
            <a:avLst/>
          </a:prstGeom>
        </p:spPr>
      </p:pic>
      <p:sp>
        <p:nvSpPr>
          <p:cNvPr id="18" name="Title 2"/>
          <p:cNvSpPr txBox="1"/>
          <p:nvPr/>
        </p:nvSpPr>
        <p:spPr>
          <a:xfrm>
            <a:off x="974090" y="438785"/>
            <a:ext cx="5073650" cy="811530"/>
          </a:xfrm>
          <a:prstGeom prst="rect">
            <a:avLst/>
          </a:prstGeom>
          <a:gradFill>
            <a:gsLst>
              <a:gs pos="45000">
                <a:schemeClr val="accent5">
                  <a:lumMod val="110000"/>
                  <a:satMod val="105000"/>
                  <a:tint val="6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600" dirty="0">
                <a:solidFill>
                  <a:srgbClr val="7CA6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Customer Mode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132840" y="1774190"/>
            <a:ext cx="2646045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From Home Page, cliking on </a:t>
            </a:r>
            <a:r>
              <a:rPr lang="en-US" b="1"/>
              <a:t>Customer,</a:t>
            </a:r>
            <a:r>
              <a:rPr lang="en-US"/>
              <a:t> a customer can </a:t>
            </a:r>
            <a:r>
              <a:rPr lang="en-US" b="1"/>
              <a:t>view </a:t>
            </a:r>
            <a:r>
              <a:rPr lang="en-US"/>
              <a:t>the Customer Dashboard.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Able to </a:t>
            </a:r>
            <a:r>
              <a:rPr lang="en-US" b="1"/>
              <a:t>view </a:t>
            </a:r>
            <a:r>
              <a:rPr lang="en-US"/>
              <a:t>own information, </a:t>
            </a:r>
            <a:r>
              <a:rPr lang="en-US" b="1"/>
              <a:t>check out </a:t>
            </a:r>
            <a:r>
              <a:rPr lang="en-US"/>
              <a:t>and give review</a:t>
            </a: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439525" y="182245"/>
            <a:ext cx="5619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19</a:t>
            </a:fld>
            <a:endParaRPr lang="en-US" sz="24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/>
          <p:cNvSpPr txBox="1"/>
          <p:nvPr/>
        </p:nvSpPr>
        <p:spPr>
          <a:xfrm>
            <a:off x="2195830" y="972185"/>
            <a:ext cx="2482215" cy="61087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Overview</a:t>
            </a:r>
            <a:endParaRPr lang="en-US" sz="40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sp>
        <p:nvSpPr>
          <p:cNvPr id="8" name="Title 2"/>
          <p:cNvSpPr txBox="1"/>
          <p:nvPr/>
        </p:nvSpPr>
        <p:spPr>
          <a:xfrm>
            <a:off x="1779986" y="2405448"/>
            <a:ext cx="3080950" cy="275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just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sz="2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Introduction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sz="2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Objective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sz="2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E-R Diagram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sz="2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Site Tree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sz="2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Project View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0" y="2405448"/>
            <a:ext cx="2875005" cy="2861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v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Login pages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v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Admin Mode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v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Receptionist Mode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v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Customer Mode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v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Dependencies </a:t>
            </a: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598910" y="167640"/>
            <a:ext cx="40259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2</a:t>
            </a:fld>
            <a:endParaRPr lang="en-US" sz="24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20" y="813551"/>
            <a:ext cx="6135370" cy="5231532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497965" y="2073910"/>
            <a:ext cx="216408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/>
              <a:t>Ciking on </a:t>
            </a:r>
            <a:r>
              <a:rPr lang="en-US" b="1"/>
              <a:t>Check_Info,</a:t>
            </a:r>
            <a:r>
              <a:rPr lang="en-US"/>
              <a:t>  a customer can view his information by giving his Mobile No.</a:t>
            </a: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439525" y="167640"/>
            <a:ext cx="5619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20</a:t>
            </a:fld>
            <a:endParaRPr lang="en-US" sz="24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50" y="1132764"/>
            <a:ext cx="6765972" cy="4334223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497965" y="2073910"/>
            <a:ext cx="181800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/>
              <a:t>Cliking on </a:t>
            </a:r>
            <a:r>
              <a:rPr lang="en-US" b="1"/>
              <a:t>Review,</a:t>
            </a:r>
            <a:r>
              <a:rPr lang="en-US"/>
              <a:t>  a customer can </a:t>
            </a:r>
            <a:r>
              <a:rPr lang="en-US" b="1"/>
              <a:t>add, update, delete </a:t>
            </a:r>
            <a:r>
              <a:rPr lang="en-US"/>
              <a:t>and </a:t>
            </a:r>
            <a:r>
              <a:rPr lang="en-US" b="1"/>
              <a:t>view </a:t>
            </a:r>
            <a:r>
              <a:rPr lang="en-US"/>
              <a:t>reviews</a:t>
            </a: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439525" y="167640"/>
            <a:ext cx="5619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21</a:t>
            </a:fld>
            <a:endParaRPr lang="en-US" sz="24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18285" y="2317115"/>
            <a:ext cx="9154795" cy="2861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charset="0"/>
              <a:buChar char="q"/>
            </a:pPr>
            <a:r>
              <a:rPr lang="en-GB" b="1" dirty="0" smtClean="0">
                <a:solidFill>
                  <a:srgbClr val="000000"/>
                </a:solidFill>
                <a:cs typeface="+mn-lt"/>
              </a:rPr>
              <a:t>MYSQL</a:t>
            </a:r>
            <a:r>
              <a:rPr lang="en-GB" b="1" i="0" u="none" strike="noStrike" baseline="0" dirty="0" smtClean="0">
                <a:solidFill>
                  <a:srgbClr val="000000"/>
                </a:solidFill>
                <a:cs typeface="+mn-lt"/>
              </a:rPr>
              <a:t>:</a:t>
            </a:r>
            <a:r>
              <a:rPr lang="en-GB" b="0" i="0" u="none" strike="noStrike" baseline="0" dirty="0" smtClean="0">
                <a:solidFill>
                  <a:srgbClr val="000000"/>
                </a:solidFill>
                <a:cs typeface="+mn-lt"/>
              </a:rPr>
              <a:t> </a:t>
            </a:r>
            <a:r>
              <a:rPr lang="en-GB" b="0" i="0" u="none" strike="noStrike" baseline="0" dirty="0">
                <a:solidFill>
                  <a:srgbClr val="000000"/>
                </a:solidFill>
                <a:cs typeface="+mn-lt"/>
              </a:rPr>
              <a:t>The </a:t>
            </a:r>
            <a:r>
              <a:rPr lang="en-US" altLang="en-GB" b="0" i="0" u="none" strike="noStrike" baseline="0" dirty="0">
                <a:solidFill>
                  <a:srgbClr val="000000"/>
                </a:solidFill>
                <a:cs typeface="+mn-lt"/>
              </a:rPr>
              <a:t>Hotel</a:t>
            </a:r>
            <a:r>
              <a:rPr lang="en-GB" b="0" i="0" u="none" strike="noStrike" baseline="0" dirty="0">
                <a:solidFill>
                  <a:srgbClr val="000000"/>
                </a:solidFill>
                <a:cs typeface="+mn-lt"/>
              </a:rPr>
              <a:t> Management system (</a:t>
            </a:r>
            <a:r>
              <a:rPr lang="en-US" altLang="en-GB" b="0" i="0" u="none" strike="noStrike" baseline="0" dirty="0">
                <a:solidFill>
                  <a:srgbClr val="000000"/>
                </a:solidFill>
                <a:cs typeface="+mn-lt"/>
              </a:rPr>
              <a:t>HMS</a:t>
            </a:r>
            <a:r>
              <a:rPr lang="en-GB" b="0" i="0" u="none" strike="noStrike" baseline="0" dirty="0">
                <a:solidFill>
                  <a:srgbClr val="000000"/>
                </a:solidFill>
                <a:cs typeface="+mn-lt"/>
              </a:rPr>
              <a:t>)’s database is Store in local server. So </a:t>
            </a:r>
            <a:r>
              <a:rPr lang="en-GB" dirty="0" smtClean="0">
                <a:solidFill>
                  <a:srgbClr val="000000"/>
                </a:solidFill>
                <a:cs typeface="+mn-lt"/>
              </a:rPr>
              <a:t>MYSQL</a:t>
            </a:r>
            <a:r>
              <a:rPr lang="en-GB" b="0" i="0" u="none" strike="noStrike" baseline="0" dirty="0" smtClean="0">
                <a:solidFill>
                  <a:srgbClr val="000000"/>
                </a:solidFill>
                <a:cs typeface="+mn-lt"/>
              </a:rPr>
              <a:t>  </a:t>
            </a:r>
            <a:r>
              <a:rPr lang="en-GB" b="0" i="0" u="none" strike="noStrike" baseline="0" dirty="0">
                <a:solidFill>
                  <a:srgbClr val="000000"/>
                </a:solidFill>
                <a:cs typeface="+mn-lt"/>
              </a:rPr>
              <a:t>is needed to run this project properly 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charset="0"/>
              <a:buChar char="q"/>
            </a:pPr>
            <a:r>
              <a:rPr lang="en-GB" b="1" i="0" u="none" strike="noStrike" baseline="0" dirty="0">
                <a:solidFill>
                  <a:srgbClr val="000000"/>
                </a:solidFill>
                <a:cs typeface="+mn-lt"/>
              </a:rPr>
              <a:t>Pycharm:</a:t>
            </a:r>
            <a:r>
              <a:rPr lang="en-GB" b="0" i="0" u="none" strike="noStrike" baseline="0" dirty="0">
                <a:solidFill>
                  <a:srgbClr val="000000"/>
                </a:solidFill>
                <a:cs typeface="+mn-lt"/>
              </a:rPr>
              <a:t> For built this project</a:t>
            </a:r>
            <a:r>
              <a:rPr lang="en-US" altLang="en-GB" b="0" i="0" u="none" strike="noStrike" baseline="0" dirty="0">
                <a:solidFill>
                  <a:srgbClr val="000000"/>
                </a:solidFill>
                <a:cs typeface="+mn-lt"/>
              </a:rPr>
              <a:t>,</a:t>
            </a:r>
            <a:r>
              <a:rPr lang="en-GB" b="0" i="0" u="none" strike="noStrike" baseline="0" dirty="0">
                <a:solidFill>
                  <a:srgbClr val="000000"/>
                </a:solidFill>
                <a:cs typeface="+mn-lt"/>
              </a:rPr>
              <a:t> Python language and Python Built in Packages</a:t>
            </a:r>
            <a:r>
              <a:rPr lang="en-US" altLang="en-GB" b="0" i="0" u="none" strike="noStrike" baseline="0" dirty="0">
                <a:solidFill>
                  <a:srgbClr val="000000"/>
                </a:solidFill>
                <a:cs typeface="+mn-lt"/>
              </a:rPr>
              <a:t> are used</a:t>
            </a:r>
            <a:r>
              <a:rPr lang="en-GB" b="0" i="0" u="none" strike="noStrike" baseline="0" dirty="0">
                <a:solidFill>
                  <a:srgbClr val="000000"/>
                </a:solidFill>
                <a:cs typeface="+mn-lt"/>
              </a:rPr>
              <a:t>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charset="0"/>
              <a:buChar char="q"/>
            </a:pPr>
            <a:r>
              <a:rPr lang="en-US" altLang="en-GB" b="1" i="0" u="none" strike="noStrike" baseline="0" dirty="0">
                <a:solidFill>
                  <a:srgbClr val="000000"/>
                </a:solidFill>
                <a:cs typeface="+mn-lt"/>
              </a:rPr>
              <a:t>Tkinter:</a:t>
            </a:r>
            <a:r>
              <a:rPr lang="en-US" altLang="en-GB" b="0" i="0" u="none" strike="noStrike" baseline="0" dirty="0">
                <a:solidFill>
                  <a:srgbClr val="000000"/>
                </a:solidFill>
                <a:cs typeface="+mn-lt"/>
              </a:rPr>
              <a:t> U</a:t>
            </a:r>
            <a:r>
              <a:rPr lang="en-GB" b="0" i="0" u="none" strike="noStrike" baseline="0" dirty="0">
                <a:solidFill>
                  <a:srgbClr val="000000"/>
                </a:solidFill>
                <a:cs typeface="+mn-lt"/>
              </a:rPr>
              <a:t>sed Python Tkinter Module for the User Interface.</a:t>
            </a:r>
          </a:p>
        </p:txBody>
      </p:sp>
      <p:sp>
        <p:nvSpPr>
          <p:cNvPr id="6" name="Title 2"/>
          <p:cNvSpPr txBox="1"/>
          <p:nvPr/>
        </p:nvSpPr>
        <p:spPr>
          <a:xfrm>
            <a:off x="1085850" y="704215"/>
            <a:ext cx="5073650" cy="811530"/>
          </a:xfrm>
          <a:prstGeom prst="rect">
            <a:avLst/>
          </a:prstGeom>
          <a:gradFill>
            <a:gsLst>
              <a:gs pos="45000">
                <a:schemeClr val="accent5">
                  <a:lumMod val="110000"/>
                  <a:satMod val="105000"/>
                  <a:tint val="6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600" dirty="0">
                <a:solidFill>
                  <a:srgbClr val="7CA6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sym typeface="+mn-ea"/>
              </a:rPr>
              <a:t>Dependencies</a:t>
            </a:r>
            <a:endParaRPr lang="en-US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439525" y="167640"/>
            <a:ext cx="5619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22</a:t>
            </a:fld>
            <a:endParaRPr lang="en-US" sz="24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0330" y="1804670"/>
            <a:ext cx="10058400" cy="0"/>
          </a:xfrm>
          <a:prstGeom prst="line">
            <a:avLst/>
          </a:prstGeom>
          <a:ln w="76200">
            <a:headEnd type="none" w="med" len="med"/>
            <a:tailEnd type="none" w="med" len="me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3197860" y="3608705"/>
            <a:ext cx="41427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ln w="9525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MV Boli" panose="02000500030200090000" charset="0"/>
                <a:cs typeface="MV Boli" panose="02000500030200090000" charset="0"/>
                <a:sym typeface="+mn-ea"/>
              </a:rPr>
              <a:t>Thank You </a:t>
            </a: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439525" y="167640"/>
            <a:ext cx="5619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23</a:t>
            </a:fld>
            <a:endParaRPr lang="en-US" sz="24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/>
          <p:cNvSpPr txBox="1"/>
          <p:nvPr/>
        </p:nvSpPr>
        <p:spPr>
          <a:xfrm>
            <a:off x="1530350" y="641985"/>
            <a:ext cx="4432300" cy="811530"/>
          </a:xfrm>
          <a:prstGeom prst="rect">
            <a:avLst/>
          </a:prstGeom>
          <a:gradFill>
            <a:gsLst>
              <a:gs pos="45000">
                <a:schemeClr val="accent5">
                  <a:lumMod val="110000"/>
                  <a:satMod val="105000"/>
                  <a:tint val="6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7CA6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Introduction</a:t>
            </a:r>
            <a:endParaRPr lang="en-US" sz="40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052195" y="1891030"/>
            <a:ext cx="1028827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sz="2000"/>
              <a:t>Software developed by python using tkinter module to handle the basic functions of a hotel process.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§"/>
            </a:pPr>
            <a:endParaRPr lang="en-US" sz="2000"/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sz="2000"/>
              <a:t>To add new information, update information, view information, delete information , search particular information and others process.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§"/>
            </a:pPr>
            <a:endParaRPr lang="en-US" sz="2000"/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sz="2000"/>
              <a:t>Helps to provide information to admin, stuff and customer.</a:t>
            </a: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598910" y="167640"/>
            <a:ext cx="40259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3</a:t>
            </a:fld>
            <a:endParaRPr lang="en-US" sz="24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/>
          <p:cNvSpPr txBox="1"/>
          <p:nvPr/>
        </p:nvSpPr>
        <p:spPr>
          <a:xfrm>
            <a:off x="1530350" y="641985"/>
            <a:ext cx="4213225" cy="811530"/>
          </a:xfrm>
          <a:prstGeom prst="rect">
            <a:avLst/>
          </a:prstGeom>
          <a:gradFill>
            <a:gsLst>
              <a:gs pos="45000">
                <a:schemeClr val="accent5">
                  <a:lumMod val="110000"/>
                  <a:satMod val="105000"/>
                  <a:tint val="6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7CA6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Objectives</a:t>
            </a:r>
            <a:endParaRPr lang="en-US" sz="40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052195" y="2546350"/>
            <a:ext cx="1028827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To eliminate the huge storage of data paper by storing data into Database.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Simplify search and update process of hotel.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To manage customers information and his booking and paying details.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Build Digital official interface to maintain official work digitally.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Simply Calculate the customer's bill. </a:t>
            </a: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598910" y="167640"/>
            <a:ext cx="40259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4</a:t>
            </a:fld>
            <a:endParaRPr lang="en-US" sz="24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/>
          <p:cNvSpPr txBox="1"/>
          <p:nvPr/>
        </p:nvSpPr>
        <p:spPr>
          <a:xfrm>
            <a:off x="1313815" y="306705"/>
            <a:ext cx="7818120" cy="811530"/>
          </a:xfrm>
          <a:prstGeom prst="rect">
            <a:avLst/>
          </a:prstGeom>
          <a:gradFill>
            <a:gsLst>
              <a:gs pos="45000">
                <a:schemeClr val="accent5">
                  <a:lumMod val="110000"/>
                  <a:satMod val="105000"/>
                  <a:tint val="6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600" dirty="0">
                <a:solidFill>
                  <a:srgbClr val="7CA6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Entity Relationship Diagram</a:t>
            </a:r>
          </a:p>
        </p:txBody>
      </p:sp>
      <p:pic>
        <p:nvPicPr>
          <p:cNvPr id="5" name="Content Placeholder 4" descr="Screenshot (19)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9970" y="1228090"/>
            <a:ext cx="7037070" cy="51536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92955" y="6373495"/>
            <a:ext cx="341757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Times New Roman" panose="02020603050405020304" charset="0"/>
              </a:rPr>
              <a:t>Figure: </a:t>
            </a:r>
            <a:r>
              <a:rPr lang="pt-BR" sz="1400" b="1" i="0" u="none" strike="noStrike" baseline="0" dirty="0">
                <a:solidFill>
                  <a:srgbClr val="000000"/>
                </a:solidFill>
                <a:latin typeface="Times New Roman" panose="02020603050405020304" charset="0"/>
              </a:rPr>
              <a:t>E-R Diagram of </a:t>
            </a:r>
            <a:r>
              <a:rPr lang="en-US" altLang="pt-BR" sz="1400" b="1" i="0" u="none" strike="noStrike" baseline="0" dirty="0">
                <a:solidFill>
                  <a:srgbClr val="000000"/>
                </a:solidFill>
                <a:latin typeface="Times New Roman" panose="02020603050405020304" charset="0"/>
              </a:rPr>
              <a:t>H</a:t>
            </a:r>
            <a:r>
              <a:rPr lang="pt-BR" sz="1400" b="1" i="0" u="none" strike="noStrike" baseline="0" dirty="0">
                <a:solidFill>
                  <a:srgbClr val="000000"/>
                </a:solidFill>
                <a:latin typeface="Times New Roman" panose="02020603050405020304" charset="0"/>
              </a:rPr>
              <a:t>MS </a:t>
            </a:r>
            <a:endParaRPr lang="en-US" b="1" dirty="0"/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598910" y="167640"/>
            <a:ext cx="40259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5</a:t>
            </a:fld>
            <a:endParaRPr lang="en-US" sz="24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/>
          <p:cNvSpPr txBox="1"/>
          <p:nvPr/>
        </p:nvSpPr>
        <p:spPr>
          <a:xfrm>
            <a:off x="1530985" y="306705"/>
            <a:ext cx="3656330" cy="811530"/>
          </a:xfrm>
          <a:prstGeom prst="rect">
            <a:avLst/>
          </a:prstGeom>
          <a:gradFill>
            <a:gsLst>
              <a:gs pos="45000">
                <a:schemeClr val="accent5">
                  <a:lumMod val="110000"/>
                  <a:satMod val="105000"/>
                  <a:tint val="6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600" dirty="0">
                <a:solidFill>
                  <a:srgbClr val="7CA6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Site Tree</a:t>
            </a:r>
          </a:p>
        </p:txBody>
      </p:sp>
      <p:pic>
        <p:nvPicPr>
          <p:cNvPr id="5" name="Content Placeholder 4" descr="Screenshot (18)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12970" y="1515110"/>
            <a:ext cx="5457825" cy="433387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88035" y="2359025"/>
            <a:ext cx="331152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There are </a:t>
            </a:r>
            <a:r>
              <a:rPr lang="en-GB" b="1" dirty="0">
                <a:solidFill>
                  <a:srgbClr val="000000"/>
                </a:solidFill>
                <a:cs typeface="+mn-lt"/>
                <a:sym typeface="+mn-ea"/>
              </a:rPr>
              <a:t>three </a:t>
            </a: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characters</a:t>
            </a:r>
            <a:r>
              <a:rPr lang="en-US" altLang="en-GB" dirty="0">
                <a:solidFill>
                  <a:srgbClr val="000000"/>
                </a:solidFill>
                <a:cs typeface="+mn-lt"/>
                <a:sym typeface="+mn-ea"/>
              </a:rPr>
              <a:t>:</a:t>
            </a: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US" altLang="en-GB" b="1" dirty="0">
                <a:solidFill>
                  <a:srgbClr val="000000"/>
                </a:solidFill>
                <a:cs typeface="+mn-lt"/>
                <a:sym typeface="+mn-ea"/>
              </a:rPr>
              <a:t>Admin</a:t>
            </a: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, </a:t>
            </a:r>
            <a:r>
              <a:rPr lang="en-US" altLang="en-GB" b="1" dirty="0">
                <a:solidFill>
                  <a:srgbClr val="000000"/>
                </a:solidFill>
                <a:cs typeface="+mn-lt"/>
                <a:sym typeface="+mn-ea"/>
              </a:rPr>
              <a:t>Receptionist and Customer</a:t>
            </a: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. Each</a:t>
            </a:r>
            <a:r>
              <a:rPr lang="en-US" altLang="en-GB" dirty="0">
                <a:solidFill>
                  <a:srgbClr val="000000"/>
                </a:solidFill>
                <a:cs typeface="+mn-lt"/>
                <a:sym typeface="+mn-ea"/>
              </a:rPr>
              <a:t> character</a:t>
            </a: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 has  unique view and their own </a:t>
            </a:r>
            <a:r>
              <a:rPr lang="en-US" altLang="en-GB" dirty="0">
                <a:solidFill>
                  <a:srgbClr val="000000"/>
                </a:solidFill>
                <a:cs typeface="+mn-lt"/>
                <a:sym typeface="+mn-ea"/>
              </a:rPr>
              <a:t>activities</a:t>
            </a: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. </a:t>
            </a:r>
            <a:endParaRPr lang="en-US">
              <a:cs typeface="+mn-lt"/>
            </a:endParaRPr>
          </a:p>
        </p:txBody>
      </p:sp>
      <p:sp>
        <p:nvSpPr>
          <p:cNvPr id="3" name="Slide Number Placeholder 3"/>
          <p:cNvSpPr>
            <a:spLocks noGrp="1"/>
          </p:cNvSpPr>
          <p:nvPr/>
        </p:nvSpPr>
        <p:spPr>
          <a:xfrm>
            <a:off x="11598910" y="167640"/>
            <a:ext cx="40259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6</a:t>
            </a:fld>
            <a:endParaRPr lang="en-US" sz="24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/>
          <p:cNvSpPr txBox="1"/>
          <p:nvPr/>
        </p:nvSpPr>
        <p:spPr>
          <a:xfrm>
            <a:off x="1047115" y="306705"/>
            <a:ext cx="4972050" cy="811530"/>
          </a:xfrm>
          <a:prstGeom prst="rect">
            <a:avLst/>
          </a:prstGeom>
          <a:gradFill>
            <a:gsLst>
              <a:gs pos="45000">
                <a:schemeClr val="accent5">
                  <a:lumMod val="110000"/>
                  <a:satMod val="105000"/>
                  <a:tint val="6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600" dirty="0">
                <a:solidFill>
                  <a:srgbClr val="7CA6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Project View</a:t>
            </a:r>
          </a:p>
        </p:txBody>
      </p:sp>
      <p:pic>
        <p:nvPicPr>
          <p:cNvPr id="5" name="Content Placeholder 4" descr="Screenshot (1)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6315" y="1474470"/>
            <a:ext cx="7756525" cy="42570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73805" y="6057265"/>
            <a:ext cx="440753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baseline="0" dirty="0">
                <a:solidFill>
                  <a:srgbClr val="000000"/>
                </a:solidFill>
                <a:latin typeface="+mn-ea"/>
              </a:rPr>
              <a:t>Home Page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+mn-ea"/>
              </a:rPr>
              <a:t> of Hotel Management System</a:t>
            </a: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598910" y="167640"/>
            <a:ext cx="40259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7</a:t>
            </a:fld>
            <a:endParaRPr lang="en-US" sz="24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/>
          <p:cNvSpPr txBox="1"/>
          <p:nvPr/>
        </p:nvSpPr>
        <p:spPr>
          <a:xfrm>
            <a:off x="1003300" y="511810"/>
            <a:ext cx="4972050" cy="811530"/>
          </a:xfrm>
          <a:prstGeom prst="rect">
            <a:avLst/>
          </a:prstGeom>
          <a:gradFill>
            <a:gsLst>
              <a:gs pos="45000">
                <a:schemeClr val="accent5">
                  <a:lumMod val="110000"/>
                  <a:satMod val="105000"/>
                  <a:tint val="6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600" dirty="0">
                <a:solidFill>
                  <a:srgbClr val="7CA6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Login Pages</a:t>
            </a:r>
          </a:p>
        </p:txBody>
      </p:sp>
      <p:pic>
        <p:nvPicPr>
          <p:cNvPr id="5" name="Content Placeholder 4" descr="Screenshot (20)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540500" y="1120140"/>
            <a:ext cx="4752975" cy="297243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62330" y="2338705"/>
            <a:ext cx="36029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+mn-ea"/>
                <a:sym typeface="+mn-ea"/>
              </a:rPr>
              <a:t>Admin Login Page</a:t>
            </a:r>
            <a:r>
              <a:rPr lang="en-US" sz="2800" dirty="0">
                <a:solidFill>
                  <a:srgbClr val="000000"/>
                </a:solidFill>
                <a:latin typeface="+mn-ea"/>
                <a:sym typeface="+mn-ea"/>
              </a:rPr>
              <a:t> </a:t>
            </a:r>
          </a:p>
        </p:txBody>
      </p:sp>
      <p:sp>
        <p:nvSpPr>
          <p:cNvPr id="3" name="Slide Number Placeholder 3"/>
          <p:cNvSpPr>
            <a:spLocks noGrp="1"/>
          </p:cNvSpPr>
          <p:nvPr/>
        </p:nvSpPr>
        <p:spPr>
          <a:xfrm>
            <a:off x="11598910" y="182245"/>
            <a:ext cx="40259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8</a:t>
            </a:fld>
            <a:endParaRPr lang="en-US" sz="2400" b="1"/>
          </a:p>
        </p:txBody>
      </p:sp>
      <p:pic>
        <p:nvPicPr>
          <p:cNvPr id="6" name="Content Placeholder 4" descr="Screenshot (21)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62330" y="3509010"/>
            <a:ext cx="4733925" cy="28886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7"/>
          <p:cNvSpPr txBox="1"/>
          <p:nvPr/>
        </p:nvSpPr>
        <p:spPr>
          <a:xfrm>
            <a:off x="6400800" y="4648835"/>
            <a:ext cx="43160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+mn-ea"/>
                <a:sym typeface="+mn-ea"/>
              </a:rPr>
              <a:t>Receptionist Login Page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/>
          <p:cNvSpPr txBox="1"/>
          <p:nvPr/>
        </p:nvSpPr>
        <p:spPr>
          <a:xfrm>
            <a:off x="1003300" y="511810"/>
            <a:ext cx="4972050" cy="811530"/>
          </a:xfrm>
          <a:prstGeom prst="rect">
            <a:avLst/>
          </a:prstGeom>
          <a:gradFill>
            <a:gsLst>
              <a:gs pos="45000">
                <a:schemeClr val="accent5">
                  <a:lumMod val="110000"/>
                  <a:satMod val="105000"/>
                  <a:tint val="6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600" dirty="0">
                <a:solidFill>
                  <a:srgbClr val="7CA6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Admin Mode</a:t>
            </a:r>
          </a:p>
        </p:txBody>
      </p:sp>
      <p:pic>
        <p:nvPicPr>
          <p:cNvPr id="5" name="Content Placeholder 4" descr="Screenshot (2)"/>
          <p:cNvPicPr>
            <a:picLocks noGrp="1" noChangeAspect="1"/>
          </p:cNvPicPr>
          <p:nvPr>
            <p:ph idx="1"/>
          </p:nvPr>
        </p:nvPicPr>
        <p:blipFill>
          <a:blip r:embed="rId3"/>
          <a:srcRect t="3425"/>
          <a:stretch>
            <a:fillRect/>
          </a:stretch>
        </p:blipFill>
        <p:spPr>
          <a:xfrm>
            <a:off x="3410585" y="1992630"/>
            <a:ext cx="7869555" cy="41186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3183" y="2228960"/>
            <a:ext cx="2357108" cy="364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0000"/>
                </a:solidFill>
                <a:cs typeface="+mn-lt"/>
              </a:rPr>
              <a:t>L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ogin successfully, </a:t>
            </a:r>
            <a:r>
              <a:rPr lang="en-US" sz="1400" b="0" i="0" u="none" strike="noStrike" baseline="0" dirty="0">
                <a:solidFill>
                  <a:srgbClr val="000000"/>
                </a:solidFill>
                <a:cs typeface="+mn-lt"/>
              </a:rPr>
              <a:t>an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en-GB" sz="1400" b="0" i="0" u="none" strike="noStrike" baseline="0" dirty="0">
                <a:solidFill>
                  <a:srgbClr val="000000"/>
                </a:solidFill>
                <a:cs typeface="+mn-lt"/>
              </a:rPr>
              <a:t>Admin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 can view the </a:t>
            </a:r>
            <a:r>
              <a:rPr lang="en-US" altLang="en-GB" sz="1400" b="1" i="0" u="none" strike="noStrike" baseline="0" dirty="0">
                <a:solidFill>
                  <a:srgbClr val="000000"/>
                </a:solidFill>
                <a:cs typeface="+mn-lt"/>
              </a:rPr>
              <a:t>Admin Dashboard</a:t>
            </a:r>
            <a:r>
              <a:rPr lang="en-GB" sz="1400" b="1" i="0" u="none" strike="noStrike" baseline="0" dirty="0">
                <a:solidFill>
                  <a:srgbClr val="000000"/>
                </a:solidFill>
                <a:cs typeface="+mn-lt"/>
              </a:rPr>
              <a:t> 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of the </a:t>
            </a:r>
            <a:r>
              <a:rPr lang="en-US" altLang="en-GB" sz="1400" b="0" i="0" u="none" strike="noStrike" baseline="0" dirty="0">
                <a:solidFill>
                  <a:srgbClr val="000000"/>
                </a:solidFill>
                <a:cs typeface="+mn-lt"/>
              </a:rPr>
              <a:t>Hotel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en-GB" sz="1400" b="0" i="0" u="none" strike="noStrike" baseline="0" dirty="0">
                <a:solidFill>
                  <a:srgbClr val="000000"/>
                </a:solidFill>
                <a:cs typeface="+mn-lt"/>
              </a:rPr>
              <a:t>M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anagement </a:t>
            </a:r>
            <a:r>
              <a:rPr lang="en-US" altLang="en-GB" sz="1400" b="0" i="0" u="none" strike="noStrike" baseline="0" dirty="0">
                <a:solidFill>
                  <a:srgbClr val="000000"/>
                </a:solidFill>
                <a:cs typeface="+mn-lt"/>
              </a:rPr>
              <a:t>S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ystem.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0000"/>
                </a:solidFill>
                <a:cs typeface="+mn-lt"/>
              </a:rPr>
              <a:t>A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n </a:t>
            </a:r>
            <a:r>
              <a:rPr lang="en-US" altLang="en-GB" sz="1400" b="0" i="0" u="none" strike="noStrike" baseline="0" dirty="0">
                <a:solidFill>
                  <a:srgbClr val="000000"/>
                </a:solidFill>
                <a:cs typeface="+mn-lt"/>
              </a:rPr>
              <a:t>Admin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 can </a:t>
            </a:r>
            <a:r>
              <a:rPr lang="en-US" altLang="en-GB" sz="1400" b="1" i="0" u="none" strike="noStrike" baseline="0" dirty="0">
                <a:solidFill>
                  <a:srgbClr val="000000"/>
                </a:solidFill>
                <a:cs typeface="+mn-lt"/>
              </a:rPr>
              <a:t>view </a:t>
            </a:r>
            <a:r>
              <a:rPr lang="en-US" altLang="en-GB" sz="1400" b="0" i="0" u="none" strike="noStrike" baseline="0" dirty="0">
                <a:solidFill>
                  <a:srgbClr val="000000"/>
                </a:solidFill>
                <a:cs typeface="+mn-lt"/>
              </a:rPr>
              <a:t>customer information, their review and also a</a:t>
            </a:r>
            <a:r>
              <a:rPr lang="en-GB" sz="1400" b="1" i="0" u="none" strike="noStrike" baseline="0" dirty="0">
                <a:solidFill>
                  <a:srgbClr val="000000"/>
                </a:solidFill>
                <a:cs typeface="+mn-lt"/>
              </a:rPr>
              <a:t>dd, </a:t>
            </a:r>
            <a:r>
              <a:rPr lang="en-US" altLang="en-GB" sz="1400" b="1" i="0" u="none" strike="noStrike" baseline="0" dirty="0">
                <a:solidFill>
                  <a:srgbClr val="000000"/>
                </a:solidFill>
                <a:cs typeface="+mn-lt"/>
              </a:rPr>
              <a:t>v</a:t>
            </a:r>
            <a:r>
              <a:rPr lang="en-GB" sz="1400" b="1" i="0" u="none" strike="noStrike" baseline="0" dirty="0">
                <a:solidFill>
                  <a:srgbClr val="000000"/>
                </a:solidFill>
                <a:cs typeface="+mn-lt"/>
              </a:rPr>
              <a:t>iew, </a:t>
            </a:r>
            <a:r>
              <a:rPr lang="en-US" altLang="en-GB" sz="1400" b="1" i="0" u="none" strike="noStrike" baseline="0" dirty="0">
                <a:solidFill>
                  <a:srgbClr val="000000"/>
                </a:solidFill>
                <a:cs typeface="+mn-lt"/>
              </a:rPr>
              <a:t>u</a:t>
            </a:r>
            <a:r>
              <a:rPr lang="en-GB" sz="1400" b="1" i="0" u="none" strike="noStrike" baseline="0" dirty="0">
                <a:solidFill>
                  <a:srgbClr val="000000"/>
                </a:solidFill>
                <a:cs typeface="+mn-lt"/>
              </a:rPr>
              <a:t>pdate, </a:t>
            </a:r>
            <a:r>
              <a:rPr lang="en-US" altLang="en-GB" sz="1400" b="1" i="0" u="none" strike="noStrike" baseline="0" dirty="0">
                <a:solidFill>
                  <a:srgbClr val="000000"/>
                </a:solidFill>
                <a:cs typeface="+mn-lt"/>
              </a:rPr>
              <a:t>d</a:t>
            </a:r>
            <a:r>
              <a:rPr lang="en-GB" sz="1400" b="1" i="0" u="none" strike="noStrike" baseline="0" dirty="0">
                <a:solidFill>
                  <a:srgbClr val="000000"/>
                </a:solidFill>
                <a:cs typeface="+mn-lt"/>
              </a:rPr>
              <a:t>elete 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the information</a:t>
            </a:r>
            <a:r>
              <a:rPr lang="en-US" altLang="en-GB" sz="1400" b="0" i="0" u="none" strike="noStrike" baseline="0" dirty="0">
                <a:solidFill>
                  <a:srgbClr val="000000"/>
                </a:solidFill>
                <a:cs typeface="+mn-lt"/>
              </a:rPr>
              <a:t> of rooms and meals.</a:t>
            </a:r>
            <a:endParaRPr lang="en-US" sz="1400" dirty="0">
              <a:cs typeface="+mn-lt"/>
            </a:endParaRP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439525" y="167640"/>
            <a:ext cx="5619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9</a:t>
            </a:fld>
            <a:endParaRPr lang="en-US" sz="24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608</Words>
  <Application>Microsoft Office PowerPoint</Application>
  <PresentationFormat>Widescreen</PresentationFormat>
  <Paragraphs>109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SimSun</vt:lpstr>
      <vt:lpstr>Arial</vt:lpstr>
      <vt:lpstr>Bell MT</vt:lpstr>
      <vt:lpstr>Calibri</vt:lpstr>
      <vt:lpstr>Cambria Math</vt:lpstr>
      <vt:lpstr>MV Boli</vt:lpstr>
      <vt:lpstr>Times New Roman</vt:lpstr>
      <vt:lpstr>Wingdings</vt:lpstr>
      <vt:lpstr>Blue Waves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hp</cp:lastModifiedBy>
  <cp:revision>28</cp:revision>
  <dcterms:created xsi:type="dcterms:W3CDTF">2022-08-21T12:50:00Z</dcterms:created>
  <dcterms:modified xsi:type="dcterms:W3CDTF">2022-09-08T20:57:35Z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527202B119524D47BB3C0D8342225B04</vt:lpwstr>
  </property>
  <property fmtid="{D5CDD505-2E9C-101B-9397-08002B2CF9AE}" pid="3" name="KSOProductBuildVer">
    <vt:lpwstr>1033-11.2.0.11254</vt:lpwstr>
  </property>
</Properties>
</file>